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1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8288000" cy="10287000"/>
  <p:notesSz cx="6858000" cy="9144000"/>
  <p:embeddedFontLst>
    <p:embeddedFont>
      <p:font typeface="Arimo" panose="020B0604020202020204" charset="0"/>
      <p:regular r:id="rId62"/>
    </p:embeddedFont>
    <p:embeddedFont>
      <p:font typeface="Arimo Bold" panose="020B0604020202020204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3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B4B17-F0A6-A861-B9C9-E068D6AFB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69BB73-FC17-1D22-4BD4-838E182278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1406D-3DA0-B380-16FB-F1DE7BA41B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48FDA02-B245-8F14-D98E-D8B33311E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E1E83BB-7E55-2C56-456B-FECEDD4A0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E6FBB-291D-32A7-6E41-144BABBAD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A221D-776E-6EA4-1ACA-1A835488F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45507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9.xml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698" y="574348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-1563061">
            <a:off x="12560077" y="6270871"/>
            <a:ext cx="8602944" cy="5418028"/>
            <a:chOff x="0" y="0"/>
            <a:chExt cx="11470592" cy="72240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70640" cy="7224014"/>
            </a:xfrm>
            <a:custGeom>
              <a:avLst/>
              <a:gdLst/>
              <a:ahLst/>
              <a:cxnLst/>
              <a:rect l="l" t="t" r="r" b="b"/>
              <a:pathLst>
                <a:path w="11470640" h="7224014">
                  <a:moveTo>
                    <a:pt x="0" y="3612007"/>
                  </a:moveTo>
                  <a:cubicBezTo>
                    <a:pt x="0" y="1612392"/>
                    <a:pt x="2573655" y="0"/>
                    <a:pt x="5735320" y="0"/>
                  </a:cubicBezTo>
                  <a:cubicBezTo>
                    <a:pt x="8896986" y="0"/>
                    <a:pt x="11470640" y="1612392"/>
                    <a:pt x="11470640" y="3612007"/>
                  </a:cubicBezTo>
                  <a:lnTo>
                    <a:pt x="11457940" y="3612007"/>
                  </a:lnTo>
                  <a:lnTo>
                    <a:pt x="11470640" y="3612007"/>
                  </a:lnTo>
                  <a:cubicBezTo>
                    <a:pt x="11470640" y="5611622"/>
                    <a:pt x="8896986" y="7224014"/>
                    <a:pt x="5735320" y="7224014"/>
                  </a:cubicBezTo>
                  <a:lnTo>
                    <a:pt x="5735320" y="7211314"/>
                  </a:lnTo>
                  <a:lnTo>
                    <a:pt x="5735320" y="7224014"/>
                  </a:lnTo>
                  <a:cubicBezTo>
                    <a:pt x="2573655" y="7224014"/>
                    <a:pt x="0" y="5611622"/>
                    <a:pt x="0" y="3612007"/>
                  </a:cubicBezTo>
                  <a:lnTo>
                    <a:pt x="12700" y="3612007"/>
                  </a:lnTo>
                  <a:lnTo>
                    <a:pt x="25400" y="3612007"/>
                  </a:lnTo>
                  <a:lnTo>
                    <a:pt x="12700" y="3612007"/>
                  </a:lnTo>
                  <a:lnTo>
                    <a:pt x="0" y="3612007"/>
                  </a:lnTo>
                  <a:moveTo>
                    <a:pt x="25400" y="3612007"/>
                  </a:moveTo>
                  <a:cubicBezTo>
                    <a:pt x="25400" y="3618992"/>
                    <a:pt x="19685" y="3624707"/>
                    <a:pt x="12700" y="3624707"/>
                  </a:cubicBezTo>
                  <a:cubicBezTo>
                    <a:pt x="5715" y="3624707"/>
                    <a:pt x="0" y="3618992"/>
                    <a:pt x="0" y="3612007"/>
                  </a:cubicBezTo>
                  <a:cubicBezTo>
                    <a:pt x="0" y="3605022"/>
                    <a:pt x="5715" y="3599307"/>
                    <a:pt x="12700" y="3599307"/>
                  </a:cubicBezTo>
                  <a:cubicBezTo>
                    <a:pt x="19685" y="3599307"/>
                    <a:pt x="25400" y="3605022"/>
                    <a:pt x="25400" y="3612007"/>
                  </a:cubicBezTo>
                  <a:cubicBezTo>
                    <a:pt x="25400" y="5588127"/>
                    <a:pt x="2575941" y="7198614"/>
                    <a:pt x="5735320" y="7198614"/>
                  </a:cubicBezTo>
                  <a:cubicBezTo>
                    <a:pt x="8894699" y="7198614"/>
                    <a:pt x="11445240" y="5588127"/>
                    <a:pt x="11445240" y="3612007"/>
                  </a:cubicBezTo>
                  <a:cubicBezTo>
                    <a:pt x="11445240" y="1635887"/>
                    <a:pt x="8894699" y="25400"/>
                    <a:pt x="5735320" y="25400"/>
                  </a:cubicBezTo>
                  <a:lnTo>
                    <a:pt x="5735320" y="12700"/>
                  </a:lnTo>
                  <a:lnTo>
                    <a:pt x="5735320" y="25400"/>
                  </a:lnTo>
                  <a:cubicBezTo>
                    <a:pt x="2575941" y="25400"/>
                    <a:pt x="25400" y="1635887"/>
                    <a:pt x="25400" y="3612007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805709" y="8375280"/>
            <a:ext cx="676580" cy="567620"/>
          </a:xfrm>
          <a:custGeom>
            <a:avLst/>
            <a:gdLst/>
            <a:ahLst/>
            <a:cxnLst/>
            <a:rect l="l" t="t" r="r" b="b"/>
            <a:pathLst>
              <a:path w="676580" h="567620">
                <a:moveTo>
                  <a:pt x="0" y="0"/>
                </a:moveTo>
                <a:lnTo>
                  <a:pt x="676580" y="0"/>
                </a:lnTo>
                <a:lnTo>
                  <a:pt x="676580" y="567620"/>
                </a:lnTo>
                <a:lnTo>
                  <a:pt x="0" y="567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99415" y="968727"/>
            <a:ext cx="1694162" cy="1498845"/>
          </a:xfrm>
          <a:custGeom>
            <a:avLst/>
            <a:gdLst/>
            <a:ahLst/>
            <a:cxnLst/>
            <a:rect l="l" t="t" r="r" b="b"/>
            <a:pathLst>
              <a:path w="1694162" h="1498845">
                <a:moveTo>
                  <a:pt x="0" y="0"/>
                </a:moveTo>
                <a:lnTo>
                  <a:pt x="1694162" y="0"/>
                </a:lnTo>
                <a:lnTo>
                  <a:pt x="1694162" y="1498845"/>
                </a:lnTo>
                <a:lnTo>
                  <a:pt x="0" y="1498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993577" y="4341109"/>
            <a:ext cx="12008741" cy="138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43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 eCommerce Analysis from Raw Data to Business Decisions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09623" y="1045803"/>
            <a:ext cx="479385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b="1">
                <a:solidFill>
                  <a:srgbClr val="AF954D"/>
                </a:solidFill>
                <a:latin typeface="Arimo Bold"/>
                <a:ea typeface="Arimo Bold"/>
                <a:cs typeface="Arimo Bold"/>
                <a:sym typeface="Arimo Bold"/>
              </a:rPr>
              <a:t>Data Analysis Bootcamp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39628" y="6685473"/>
            <a:ext cx="12008741" cy="11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4530" b="1">
                <a:solidFill>
                  <a:srgbClr val="F5BD22"/>
                </a:solidFill>
                <a:latin typeface="Arimo Bold"/>
                <a:ea typeface="Arimo Bold"/>
                <a:cs typeface="Arimo Bold"/>
                <a:sym typeface="Arimo Bold"/>
              </a:rPr>
              <a:t>By : Team 17</a:t>
            </a:r>
          </a:p>
          <a:p>
            <a:pPr algn="ctr">
              <a:lnSpc>
                <a:spcPts val="4061"/>
              </a:lnSpc>
            </a:pPr>
            <a:r>
              <a:rPr lang="en-US" sz="4230" b="1">
                <a:solidFill>
                  <a:srgbClr val="F5BD22"/>
                </a:solidFill>
                <a:latin typeface="Arimo Bold"/>
                <a:ea typeface="Arimo Bold"/>
                <a:cs typeface="Arimo Bold"/>
                <a:sym typeface="Arimo Bold"/>
              </a:rPr>
              <a:t>Team Leader : Eslam Ashraf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382130" y="1028700"/>
            <a:ext cx="9504689" cy="8857040"/>
          </a:xfrm>
          <a:custGeom>
            <a:avLst/>
            <a:gdLst/>
            <a:ahLst/>
            <a:cxnLst/>
            <a:rect l="l" t="t" r="r" b="b"/>
            <a:pathLst>
              <a:path w="9504689" h="8857040">
                <a:moveTo>
                  <a:pt x="0" y="0"/>
                </a:moveTo>
                <a:lnTo>
                  <a:pt x="9504690" y="0"/>
                </a:lnTo>
                <a:lnTo>
                  <a:pt x="9504690" y="8857040"/>
                </a:lnTo>
                <a:lnTo>
                  <a:pt x="0" y="8857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 Data Cleaning &amp; Transformation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58165" y="3160138"/>
            <a:ext cx="4167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Tools Used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58165" y="5508692"/>
            <a:ext cx="4167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Steps Performed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809" y="4066687"/>
            <a:ext cx="1273217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SQL Server Management Studio (SSMS)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8165" y="6596470"/>
            <a:ext cx="1107195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Null &amp; duplicate checks, date/format standardizatio. </a:t>
            </a:r>
          </a:p>
          <a:p>
            <a:pPr marL="669286" lvl="1" indent="-334643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Joining tables, managing discounts, handling outliers.</a:t>
            </a:r>
          </a:p>
          <a:p>
            <a:pPr marL="669286" lvl="1" indent="-334643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Stored procedures and window functions for performance.</a:t>
            </a: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10944" y="968727"/>
            <a:ext cx="14147793" cy="8541730"/>
          </a:xfrm>
          <a:custGeom>
            <a:avLst/>
            <a:gdLst/>
            <a:ahLst/>
            <a:cxnLst/>
            <a:rect l="l" t="t" r="r" b="b"/>
            <a:pathLst>
              <a:path w="14147793" h="8541730">
                <a:moveTo>
                  <a:pt x="0" y="0"/>
                </a:moveTo>
                <a:lnTo>
                  <a:pt x="14147794" y="0"/>
                </a:lnTo>
                <a:lnTo>
                  <a:pt x="14147794" y="8541730"/>
                </a:lnTo>
                <a:lnTo>
                  <a:pt x="0" y="8541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44401" y="1773212"/>
            <a:ext cx="13609250" cy="7485088"/>
          </a:xfrm>
          <a:custGeom>
            <a:avLst/>
            <a:gdLst/>
            <a:ahLst/>
            <a:cxnLst/>
            <a:rect l="l" t="t" r="r" b="b"/>
            <a:pathLst>
              <a:path w="13609250" h="7485088">
                <a:moveTo>
                  <a:pt x="0" y="0"/>
                </a:moveTo>
                <a:lnTo>
                  <a:pt x="13609250" y="0"/>
                </a:lnTo>
                <a:lnTo>
                  <a:pt x="13609250" y="7485088"/>
                </a:lnTo>
                <a:lnTo>
                  <a:pt x="0" y="7485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44401" y="2727739"/>
            <a:ext cx="13089629" cy="7559261"/>
          </a:xfrm>
          <a:custGeom>
            <a:avLst/>
            <a:gdLst/>
            <a:ahLst/>
            <a:cxnLst/>
            <a:rect l="l" t="t" r="r" b="b"/>
            <a:pathLst>
              <a:path w="13089629" h="7559261">
                <a:moveTo>
                  <a:pt x="0" y="0"/>
                </a:moveTo>
                <a:lnTo>
                  <a:pt x="13089629" y="0"/>
                </a:lnTo>
                <a:lnTo>
                  <a:pt x="13089629" y="7559261"/>
                </a:lnTo>
                <a:lnTo>
                  <a:pt x="0" y="7559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99038" y="1848102"/>
            <a:ext cx="1060923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Cleaning the data : Checking the dublicates</a:t>
            </a:r>
          </a:p>
        </p:txBody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15199" y="1802377"/>
            <a:ext cx="6637424" cy="7905023"/>
          </a:xfrm>
          <a:custGeom>
            <a:avLst/>
            <a:gdLst/>
            <a:ahLst/>
            <a:cxnLst/>
            <a:rect l="l" t="t" r="r" b="b"/>
            <a:pathLst>
              <a:path w="6637424" h="7905023">
                <a:moveTo>
                  <a:pt x="0" y="0"/>
                </a:moveTo>
                <a:lnTo>
                  <a:pt x="6637424" y="0"/>
                </a:lnTo>
                <a:lnTo>
                  <a:pt x="6637424" y="7905023"/>
                </a:lnTo>
                <a:lnTo>
                  <a:pt x="0" y="790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1474758" y="1773802"/>
            <a:ext cx="1060923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Checking for nulls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231097" y="3734958"/>
            <a:ext cx="12996947" cy="6254781"/>
          </a:xfrm>
          <a:custGeom>
            <a:avLst/>
            <a:gdLst/>
            <a:ahLst/>
            <a:cxnLst/>
            <a:rect l="l" t="t" r="r" b="b"/>
            <a:pathLst>
              <a:path w="12996947" h="6254781">
                <a:moveTo>
                  <a:pt x="0" y="0"/>
                </a:moveTo>
                <a:lnTo>
                  <a:pt x="12996947" y="0"/>
                </a:lnTo>
                <a:lnTo>
                  <a:pt x="12996947" y="6254780"/>
                </a:lnTo>
                <a:lnTo>
                  <a:pt x="0" y="6254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79351" y="1657602"/>
            <a:ext cx="14099289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Dynamic SQL to check all tables in a database</a:t>
            </a: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Instead of repeating the same query for each table, we used a dynamic SQL query that scans all tables in the database and reports the number of NULLs per column.</a:t>
            </a: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script uses the INFORMATION_SCHEMA.COLUMNS view to automatically build and run the NULL-check query.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40913" y="2345302"/>
            <a:ext cx="11399254" cy="7466512"/>
          </a:xfrm>
          <a:custGeom>
            <a:avLst/>
            <a:gdLst/>
            <a:ahLst/>
            <a:cxnLst/>
            <a:rect l="l" t="t" r="r" b="b"/>
            <a:pathLst>
              <a:path w="11399254" h="7466512">
                <a:moveTo>
                  <a:pt x="0" y="0"/>
                </a:moveTo>
                <a:lnTo>
                  <a:pt x="11399255" y="0"/>
                </a:lnTo>
                <a:lnTo>
                  <a:pt x="11399255" y="7466512"/>
                </a:lnTo>
                <a:lnTo>
                  <a:pt x="0" y="7466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3079317" y="1773802"/>
            <a:ext cx="1409928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Checking for outliers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20661" y="2612002"/>
            <a:ext cx="11001736" cy="6656050"/>
          </a:xfrm>
          <a:custGeom>
            <a:avLst/>
            <a:gdLst/>
            <a:ahLst/>
            <a:cxnLst/>
            <a:rect l="l" t="t" r="r" b="b"/>
            <a:pathLst>
              <a:path w="11001736" h="6656050">
                <a:moveTo>
                  <a:pt x="0" y="0"/>
                </a:moveTo>
                <a:lnTo>
                  <a:pt x="11001736" y="0"/>
                </a:lnTo>
                <a:lnTo>
                  <a:pt x="11001736" y="6656050"/>
                </a:lnTo>
                <a:lnTo>
                  <a:pt x="0" y="665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3079317" y="1773802"/>
            <a:ext cx="1409928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Orders Table</a:t>
            </a:r>
          </a:p>
        </p:txBody>
      </p:sp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2722" y="3452694"/>
            <a:ext cx="7013704" cy="1990586"/>
          </a:xfrm>
          <a:custGeom>
            <a:avLst/>
            <a:gdLst/>
            <a:ahLst/>
            <a:cxnLst/>
            <a:rect l="l" t="t" r="r" b="b"/>
            <a:pathLst>
              <a:path w="7013704" h="1990586">
                <a:moveTo>
                  <a:pt x="0" y="0"/>
                </a:moveTo>
                <a:lnTo>
                  <a:pt x="7013704" y="0"/>
                </a:lnTo>
                <a:lnTo>
                  <a:pt x="7013704" y="1990586"/>
                </a:lnTo>
                <a:lnTo>
                  <a:pt x="0" y="1990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144000" y="3643194"/>
            <a:ext cx="5807199" cy="3268723"/>
          </a:xfrm>
          <a:custGeom>
            <a:avLst/>
            <a:gdLst/>
            <a:ahLst/>
            <a:cxnLst/>
            <a:rect l="l" t="t" r="r" b="b"/>
            <a:pathLst>
              <a:path w="5807199" h="3268723">
                <a:moveTo>
                  <a:pt x="0" y="0"/>
                </a:moveTo>
                <a:lnTo>
                  <a:pt x="5807199" y="0"/>
                </a:lnTo>
                <a:lnTo>
                  <a:pt x="5807199" y="3268723"/>
                </a:lnTo>
                <a:lnTo>
                  <a:pt x="0" y="32687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29937" y="6922809"/>
            <a:ext cx="6556489" cy="3364191"/>
          </a:xfrm>
          <a:custGeom>
            <a:avLst/>
            <a:gdLst/>
            <a:ahLst/>
            <a:cxnLst/>
            <a:rect l="l" t="t" r="r" b="b"/>
            <a:pathLst>
              <a:path w="6556489" h="3364191">
                <a:moveTo>
                  <a:pt x="0" y="0"/>
                </a:moveTo>
                <a:lnTo>
                  <a:pt x="6556489" y="0"/>
                </a:lnTo>
                <a:lnTo>
                  <a:pt x="6556489" y="3364191"/>
                </a:lnTo>
                <a:lnTo>
                  <a:pt x="0" y="33641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05840" y="7142007"/>
            <a:ext cx="9099220" cy="2925794"/>
          </a:xfrm>
          <a:custGeom>
            <a:avLst/>
            <a:gdLst/>
            <a:ahLst/>
            <a:cxnLst/>
            <a:rect l="l" t="t" r="r" b="b"/>
            <a:pathLst>
              <a:path w="9099220" h="2925794">
                <a:moveTo>
                  <a:pt x="0" y="0"/>
                </a:moveTo>
                <a:lnTo>
                  <a:pt x="9099220" y="0"/>
                </a:lnTo>
                <a:lnTo>
                  <a:pt x="9099220" y="2925794"/>
                </a:lnTo>
                <a:lnTo>
                  <a:pt x="0" y="29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-1259349" y="1848102"/>
            <a:ext cx="1409928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Check for Impossible or Suspicious Values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4308660" y="2738319"/>
            <a:ext cx="171486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Negative or zero prices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43174" y="2738319"/>
            <a:ext cx="171486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Orders with zero or negative total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4631126" y="5833805"/>
            <a:ext cx="1714860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Inventory movements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with zero quantity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65640" y="6157655"/>
            <a:ext cx="171486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customers with no orders</a:t>
            </a:r>
          </a:p>
        </p:txBody>
      </p:sp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75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606218">
            <a:off x="623857" y="8784567"/>
            <a:ext cx="6743126" cy="4247982"/>
            <a:chOff x="0" y="0"/>
            <a:chExt cx="8990835" cy="5663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838" cy="5663946"/>
            </a:xfrm>
            <a:custGeom>
              <a:avLst/>
              <a:gdLst/>
              <a:ahLst/>
              <a:cxnLst/>
              <a:rect l="l" t="t" r="r" b="b"/>
              <a:pathLst>
                <a:path w="8990838" h="5663946">
                  <a:moveTo>
                    <a:pt x="0" y="2831973"/>
                  </a:moveTo>
                  <a:cubicBezTo>
                    <a:pt x="0" y="1263142"/>
                    <a:pt x="2018538" y="0"/>
                    <a:pt x="4495419" y="0"/>
                  </a:cubicBezTo>
                  <a:cubicBezTo>
                    <a:pt x="6972300" y="0"/>
                    <a:pt x="8990838" y="1263142"/>
                    <a:pt x="8990838" y="2831973"/>
                  </a:cubicBezTo>
                  <a:lnTo>
                    <a:pt x="8978138" y="2831973"/>
                  </a:lnTo>
                  <a:lnTo>
                    <a:pt x="8990838" y="2831973"/>
                  </a:lnTo>
                  <a:cubicBezTo>
                    <a:pt x="8990838" y="4400804"/>
                    <a:pt x="6972300" y="5663946"/>
                    <a:pt x="4495419" y="5663946"/>
                  </a:cubicBezTo>
                  <a:lnTo>
                    <a:pt x="4495419" y="5651246"/>
                  </a:lnTo>
                  <a:lnTo>
                    <a:pt x="4495419" y="5663946"/>
                  </a:lnTo>
                  <a:cubicBezTo>
                    <a:pt x="2018538" y="5663946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824" y="5638546"/>
                    <a:pt x="4495419" y="5638546"/>
                  </a:cubicBezTo>
                  <a:cubicBezTo>
                    <a:pt x="6970014" y="5638546"/>
                    <a:pt x="8965438" y="4377309"/>
                    <a:pt x="8965438" y="2831973"/>
                  </a:cubicBezTo>
                  <a:cubicBezTo>
                    <a:pt x="8965438" y="1286637"/>
                    <a:pt x="6970014" y="25400"/>
                    <a:pt x="4495419" y="25400"/>
                  </a:cubicBezTo>
                  <a:lnTo>
                    <a:pt x="4495419" y="12700"/>
                  </a:lnTo>
                  <a:lnTo>
                    <a:pt x="4495419" y="25400"/>
                  </a:lnTo>
                  <a:cubicBezTo>
                    <a:pt x="2020824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25" y="3329416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25" y="6196232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9975" y="3329416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9975" y="6196232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28525" y="3329416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28525" y="6196232"/>
            <a:ext cx="1286550" cy="74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1425" y="4192600"/>
            <a:ext cx="4428150" cy="134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29975" y="4192600"/>
            <a:ext cx="44281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Data Architecture &amp; Source Integration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28525" y="4192600"/>
            <a:ext cx="44281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Data Cleaning &amp; Transformation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1425" y="7059550"/>
            <a:ext cx="442815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 (EDA) in SSMS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29975" y="7059550"/>
            <a:ext cx="4428150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Advanced Data Analysis in Power BI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28525" y="7059550"/>
            <a:ext cx="44281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 Dashboard Walkthrough</a:t>
            </a:r>
          </a:p>
        </p:txBody>
      </p:sp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424119"/>
            <a:ext cx="7862419" cy="3717888"/>
          </a:xfrm>
          <a:custGeom>
            <a:avLst/>
            <a:gdLst/>
            <a:ahLst/>
            <a:cxnLst/>
            <a:rect l="l" t="t" r="r" b="b"/>
            <a:pathLst>
              <a:path w="7862419" h="3717888">
                <a:moveTo>
                  <a:pt x="0" y="0"/>
                </a:moveTo>
                <a:lnTo>
                  <a:pt x="7862419" y="0"/>
                </a:lnTo>
                <a:lnTo>
                  <a:pt x="7862419" y="3717888"/>
                </a:lnTo>
                <a:lnTo>
                  <a:pt x="0" y="3717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280945" y="3424119"/>
            <a:ext cx="7106713" cy="3498689"/>
          </a:xfrm>
          <a:custGeom>
            <a:avLst/>
            <a:gdLst/>
            <a:ahLst/>
            <a:cxnLst/>
            <a:rect l="l" t="t" r="r" b="b"/>
            <a:pathLst>
              <a:path w="7106713" h="3498689">
                <a:moveTo>
                  <a:pt x="0" y="0"/>
                </a:moveTo>
                <a:lnTo>
                  <a:pt x="7106713" y="0"/>
                </a:lnTo>
                <a:lnTo>
                  <a:pt x="7106713" y="3498690"/>
                </a:lnTo>
                <a:lnTo>
                  <a:pt x="0" y="3498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6669722"/>
            <a:ext cx="9239397" cy="3617278"/>
          </a:xfrm>
          <a:custGeom>
            <a:avLst/>
            <a:gdLst/>
            <a:ahLst/>
            <a:cxnLst/>
            <a:rect l="l" t="t" r="r" b="b"/>
            <a:pathLst>
              <a:path w="9239397" h="3617278">
                <a:moveTo>
                  <a:pt x="0" y="0"/>
                </a:moveTo>
                <a:lnTo>
                  <a:pt x="9239397" y="0"/>
                </a:lnTo>
                <a:lnTo>
                  <a:pt x="9239397" y="3617278"/>
                </a:lnTo>
                <a:lnTo>
                  <a:pt x="0" y="36172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4" r="-444" b="-74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259349" y="1848102"/>
            <a:ext cx="1409928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Check Foreign Key Violations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-4308660" y="2738319"/>
            <a:ext cx="17148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Orders without valid customers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43174" y="2738319"/>
            <a:ext cx="17148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 details with invalid products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4631126" y="5833805"/>
            <a:ext cx="1714860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Check for Unused Products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endParaRPr lang="en-US" sz="33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898773" y="1505202"/>
            <a:ext cx="852855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Data Analysis in SSMS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175" y="3681569"/>
            <a:ext cx="8186230" cy="33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Calculate the total sales revenue from all orders.</a:t>
            </a:r>
          </a:p>
          <a:p>
            <a:pPr algn="ctr">
              <a:lnSpc>
                <a:spcPts val="2376"/>
              </a:lnSpc>
              <a:spcBef>
                <a:spcPct val="0"/>
              </a:spcBef>
            </a:pPr>
            <a:endParaRPr lang="en-US" sz="1980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List the top 5 best-selling products by quantity sold.</a:t>
            </a:r>
          </a:p>
          <a:p>
            <a:pPr algn="ctr">
              <a:lnSpc>
                <a:spcPts val="2376"/>
              </a:lnSpc>
              <a:spcBef>
                <a:spcPct val="0"/>
              </a:spcBef>
            </a:pPr>
            <a:endParaRPr lang="en-US" sz="1980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Identify customers with the highest number of orders.</a:t>
            </a:r>
          </a:p>
          <a:p>
            <a:pPr algn="ctr">
              <a:lnSpc>
                <a:spcPts val="2376"/>
              </a:lnSpc>
              <a:spcBef>
                <a:spcPct val="0"/>
              </a:spcBef>
            </a:pPr>
            <a:endParaRPr lang="en-US" sz="1980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Generate an alert for products with stock quantities below 20 units</a:t>
            </a:r>
          </a:p>
          <a:p>
            <a:pPr algn="ctr">
              <a:lnSpc>
                <a:spcPts val="2376"/>
              </a:lnSpc>
              <a:spcBef>
                <a:spcPct val="0"/>
              </a:spcBef>
            </a:pPr>
            <a:endParaRPr lang="en-US" sz="1980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Determine the percentage of orders that used a discount.</a:t>
            </a:r>
          </a:p>
          <a:p>
            <a:pPr algn="ctr">
              <a:lnSpc>
                <a:spcPts val="2376"/>
              </a:lnSpc>
              <a:spcBef>
                <a:spcPct val="0"/>
              </a:spcBef>
            </a:pPr>
            <a:endParaRPr lang="en-US" sz="1980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376"/>
              </a:lnSpc>
              <a:spcBef>
                <a:spcPct val="0"/>
              </a:spcBef>
            </a:pPr>
            <a:r>
              <a:rPr lang="en-US" sz="198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Calculate the average rating for each product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3338" y="3686324"/>
            <a:ext cx="9193305" cy="30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Compute the 30-day customer retention rate after their first purchase.</a:t>
            </a:r>
          </a:p>
          <a:p>
            <a:pPr algn="ctr">
              <a:lnSpc>
                <a:spcPts val="2165"/>
              </a:lnSpc>
              <a:spcBef>
                <a:spcPct val="0"/>
              </a:spcBef>
            </a:pPr>
            <a:endParaRPr lang="en-US" sz="1804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Recommend products frequently bought together with items in customer wishlists</a:t>
            </a:r>
          </a:p>
          <a:p>
            <a:pPr algn="ctr">
              <a:lnSpc>
                <a:spcPts val="2165"/>
              </a:lnSpc>
              <a:spcBef>
                <a:spcPct val="0"/>
              </a:spcBef>
            </a:pPr>
            <a:endParaRPr lang="en-US" sz="1804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Track inventory turnover trends using a 30-day moving average.</a:t>
            </a:r>
          </a:p>
          <a:p>
            <a:pPr algn="ctr">
              <a:lnSpc>
                <a:spcPts val="2165"/>
              </a:lnSpc>
              <a:spcBef>
                <a:spcPct val="0"/>
              </a:spcBef>
            </a:pPr>
            <a:endParaRPr lang="en-US" sz="1804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Identify customers who have purchased every product in a specific category.</a:t>
            </a:r>
          </a:p>
          <a:p>
            <a:pPr algn="ctr">
              <a:lnSpc>
                <a:spcPts val="2165"/>
              </a:lnSpc>
              <a:spcBef>
                <a:spcPct val="0"/>
              </a:spcBef>
            </a:pPr>
            <a:endParaRPr lang="en-US" sz="1804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Find pairs of products commonly bought together in the same order.</a:t>
            </a:r>
          </a:p>
          <a:p>
            <a:pPr algn="ctr">
              <a:lnSpc>
                <a:spcPts val="2165"/>
              </a:lnSpc>
              <a:spcBef>
                <a:spcPct val="0"/>
              </a:spcBef>
            </a:pPr>
            <a:endParaRPr lang="en-US" sz="1804" b="1">
              <a:solidFill>
                <a:srgbClr val="19191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165"/>
              </a:lnSpc>
              <a:spcBef>
                <a:spcPct val="0"/>
              </a:spcBef>
            </a:pPr>
            <a:r>
              <a:rPr lang="en-US" sz="1804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● Calculate the time taken to deliver orders in days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8706050" y="3681569"/>
            <a:ext cx="0" cy="4496208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23447" y="3395772"/>
            <a:ext cx="11301259" cy="5862528"/>
          </a:xfrm>
          <a:custGeom>
            <a:avLst/>
            <a:gdLst/>
            <a:ahLst/>
            <a:cxnLst/>
            <a:rect l="l" t="t" r="r" b="b"/>
            <a:pathLst>
              <a:path w="11301259" h="5862528">
                <a:moveTo>
                  <a:pt x="0" y="0"/>
                </a:moveTo>
                <a:lnTo>
                  <a:pt x="11301259" y="0"/>
                </a:lnTo>
                <a:lnTo>
                  <a:pt x="11301259" y="5862528"/>
                </a:lnTo>
                <a:lnTo>
                  <a:pt x="0" y="5862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1589414" y="2552952"/>
            <a:ext cx="17148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 customers with the highest number of orders.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781800" y="2705100"/>
            <a:ext cx="10238952" cy="6893438"/>
          </a:xfrm>
          <a:custGeom>
            <a:avLst/>
            <a:gdLst/>
            <a:ahLst/>
            <a:cxnLst/>
            <a:rect l="l" t="t" r="r" b="b"/>
            <a:pathLst>
              <a:path w="9605444" h="6111464">
                <a:moveTo>
                  <a:pt x="0" y="0"/>
                </a:moveTo>
                <a:lnTo>
                  <a:pt x="9605444" y="0"/>
                </a:lnTo>
                <a:lnTo>
                  <a:pt x="9605444" y="6111463"/>
                </a:lnTo>
                <a:lnTo>
                  <a:pt x="0" y="6111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62000" y="1948695"/>
            <a:ext cx="1714860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Recommend products frequently 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bought together with items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in customer </a:t>
            </a:r>
            <a:r>
              <a:rPr lang="en-US" sz="3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wishlists</a:t>
            </a:r>
            <a:endParaRPr lang="en-US" sz="3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080"/>
              </a:lnSpc>
              <a:spcBef>
                <a:spcPct val="0"/>
              </a:spcBef>
            </a:pPr>
            <a:endParaRPr lang="en-US" sz="3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535627" y="3600702"/>
            <a:ext cx="10177830" cy="6106698"/>
          </a:xfrm>
          <a:custGeom>
            <a:avLst/>
            <a:gdLst/>
            <a:ahLst/>
            <a:cxnLst/>
            <a:rect l="l" t="t" r="r" b="b"/>
            <a:pathLst>
              <a:path w="10177830" h="6106698">
                <a:moveTo>
                  <a:pt x="0" y="0"/>
                </a:moveTo>
                <a:lnTo>
                  <a:pt x="10177830" y="0"/>
                </a:lnTo>
                <a:lnTo>
                  <a:pt x="10177830" y="6106698"/>
                </a:lnTo>
                <a:lnTo>
                  <a:pt x="0" y="6106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67756" y="1848102"/>
            <a:ext cx="1409928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 high-conversion bundles in social and display ads.</a:t>
            </a:r>
          </a:p>
          <a:p>
            <a:pPr algn="ctr">
              <a:lnSpc>
                <a:spcPts val="4320"/>
              </a:lnSpc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589414" y="2552952"/>
            <a:ext cx="17148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Calculate the time taken to deliver orders in days.</a:t>
            </a:r>
          </a:p>
          <a:p>
            <a:pPr algn="ctr">
              <a:lnSpc>
                <a:spcPts val="4080"/>
              </a:lnSpc>
              <a:spcBef>
                <a:spcPct val="0"/>
              </a:spcBef>
            </a:pPr>
            <a:endParaRPr lang="en-US" sz="34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44401" y="1876677"/>
            <a:ext cx="10129157" cy="7381623"/>
          </a:xfrm>
          <a:custGeom>
            <a:avLst/>
            <a:gdLst/>
            <a:ahLst/>
            <a:cxnLst/>
            <a:rect l="l" t="t" r="r" b="b"/>
            <a:pathLst>
              <a:path w="10129157" h="7381623">
                <a:moveTo>
                  <a:pt x="0" y="0"/>
                </a:moveTo>
                <a:lnTo>
                  <a:pt x="10129157" y="0"/>
                </a:lnTo>
                <a:lnTo>
                  <a:pt x="10129157" y="7381623"/>
                </a:lnTo>
                <a:lnTo>
                  <a:pt x="0" y="7381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743067" y="1154680"/>
            <a:ext cx="1409928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Customer Features View</a:t>
            </a:r>
          </a:p>
        </p:txBody>
      </p:sp>
    </p:spTree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918090" y="1802377"/>
            <a:ext cx="6662297" cy="7758134"/>
          </a:xfrm>
          <a:custGeom>
            <a:avLst/>
            <a:gdLst/>
            <a:ahLst/>
            <a:cxnLst/>
            <a:rect l="l" t="t" r="r" b="b"/>
            <a:pathLst>
              <a:path w="6662297" h="7758134">
                <a:moveTo>
                  <a:pt x="0" y="0"/>
                </a:moveTo>
                <a:lnTo>
                  <a:pt x="6662297" y="0"/>
                </a:lnTo>
                <a:lnTo>
                  <a:pt x="6662297" y="7758134"/>
                </a:lnTo>
                <a:lnTo>
                  <a:pt x="0" y="7758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1230483" y="1135630"/>
            <a:ext cx="1409928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Customer Category Pivot View</a:t>
            </a:r>
          </a:p>
        </p:txBody>
      </p:sp>
    </p:spTree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44401" y="1611877"/>
            <a:ext cx="6535861" cy="7815678"/>
          </a:xfrm>
          <a:custGeom>
            <a:avLst/>
            <a:gdLst/>
            <a:ahLst/>
            <a:cxnLst/>
            <a:rect l="l" t="t" r="r" b="b"/>
            <a:pathLst>
              <a:path w="6535861" h="7815678">
                <a:moveTo>
                  <a:pt x="0" y="0"/>
                </a:moveTo>
                <a:lnTo>
                  <a:pt x="6535861" y="0"/>
                </a:lnTo>
                <a:lnTo>
                  <a:pt x="6535861" y="7815678"/>
                </a:lnTo>
                <a:lnTo>
                  <a:pt x="0" y="78156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60175" y="969272"/>
            <a:ext cx="1409928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Full Report</a:t>
            </a:r>
          </a:p>
        </p:txBody>
      </p:sp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2121794"/>
            <a:ext cx="11301259" cy="4548757"/>
          </a:xfrm>
          <a:custGeom>
            <a:avLst/>
            <a:gdLst/>
            <a:ahLst/>
            <a:cxnLst/>
            <a:rect l="l" t="t" r="r" b="b"/>
            <a:pathLst>
              <a:path w="11301259" h="4548757">
                <a:moveTo>
                  <a:pt x="0" y="0"/>
                </a:moveTo>
                <a:lnTo>
                  <a:pt x="11301259" y="0"/>
                </a:lnTo>
                <a:lnTo>
                  <a:pt x="11301259" y="4548757"/>
                </a:lnTo>
                <a:lnTo>
                  <a:pt x="0" y="4548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397894"/>
            <a:ext cx="1409928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Calculate the total sales revenue from all orders</a:t>
            </a:r>
          </a:p>
        </p:txBody>
      </p:sp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22893" y="3154516"/>
            <a:ext cx="9378009" cy="6552884"/>
          </a:xfrm>
          <a:custGeom>
            <a:avLst/>
            <a:gdLst/>
            <a:ahLst/>
            <a:cxnLst/>
            <a:rect l="l" t="t" r="r" b="b"/>
            <a:pathLst>
              <a:path w="9378009" h="6552884">
                <a:moveTo>
                  <a:pt x="0" y="0"/>
                </a:moveTo>
                <a:lnTo>
                  <a:pt x="9378009" y="0"/>
                </a:lnTo>
                <a:lnTo>
                  <a:pt x="9378009" y="6552884"/>
                </a:lnTo>
                <a:lnTo>
                  <a:pt x="0" y="6552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2253" y="1848102"/>
            <a:ext cx="14099289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List the top 5 best-selling products by quantity sold.</a:t>
            </a:r>
          </a:p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(Ranked by units sold, with revenue)</a:t>
            </a:r>
          </a:p>
          <a:p>
            <a:pPr algn="ctr">
              <a:lnSpc>
                <a:spcPts val="4320"/>
              </a:lnSpc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606218">
            <a:off x="623857" y="8784567"/>
            <a:ext cx="6743126" cy="4247982"/>
            <a:chOff x="0" y="0"/>
            <a:chExt cx="8990835" cy="5663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838" cy="5663946"/>
            </a:xfrm>
            <a:custGeom>
              <a:avLst/>
              <a:gdLst/>
              <a:ahLst/>
              <a:cxnLst/>
              <a:rect l="l" t="t" r="r" b="b"/>
              <a:pathLst>
                <a:path w="8990838" h="5663946">
                  <a:moveTo>
                    <a:pt x="0" y="2831973"/>
                  </a:moveTo>
                  <a:cubicBezTo>
                    <a:pt x="0" y="1263142"/>
                    <a:pt x="2018538" y="0"/>
                    <a:pt x="4495419" y="0"/>
                  </a:cubicBezTo>
                  <a:cubicBezTo>
                    <a:pt x="6972300" y="0"/>
                    <a:pt x="8990838" y="1263142"/>
                    <a:pt x="8990838" y="2831973"/>
                  </a:cubicBezTo>
                  <a:lnTo>
                    <a:pt x="8978138" y="2831973"/>
                  </a:lnTo>
                  <a:lnTo>
                    <a:pt x="8990838" y="2831973"/>
                  </a:lnTo>
                  <a:cubicBezTo>
                    <a:pt x="8990838" y="4400804"/>
                    <a:pt x="6972300" y="5663946"/>
                    <a:pt x="4495419" y="5663946"/>
                  </a:cubicBezTo>
                  <a:lnTo>
                    <a:pt x="4495419" y="5651246"/>
                  </a:lnTo>
                  <a:lnTo>
                    <a:pt x="4495419" y="5663946"/>
                  </a:lnTo>
                  <a:cubicBezTo>
                    <a:pt x="2018538" y="5663946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824" y="5638546"/>
                    <a:pt x="4495419" y="5638546"/>
                  </a:cubicBezTo>
                  <a:cubicBezTo>
                    <a:pt x="6970014" y="5638546"/>
                    <a:pt x="8965438" y="4377309"/>
                    <a:pt x="8965438" y="2831973"/>
                  </a:cubicBezTo>
                  <a:cubicBezTo>
                    <a:pt x="8965438" y="1286637"/>
                    <a:pt x="6970014" y="25400"/>
                    <a:pt x="4495419" y="25400"/>
                  </a:cubicBezTo>
                  <a:lnTo>
                    <a:pt x="4495419" y="12700"/>
                  </a:lnTo>
                  <a:lnTo>
                    <a:pt x="4495419" y="25400"/>
                  </a:lnTo>
                  <a:cubicBezTo>
                    <a:pt x="2020824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55712" y="3127366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69500" y="6873812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76021" y="3127366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5712" y="6873812"/>
            <a:ext cx="12865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0660" y="4192600"/>
            <a:ext cx="44281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Insights &amp; Recommendations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58525" y="4192600"/>
            <a:ext cx="5227473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The Extra Mile: AI-Augmented Analysis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55712" y="8197460"/>
            <a:ext cx="44281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76021" y="8159360"/>
            <a:ext cx="4428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Q&amp;A </a:t>
            </a:r>
          </a:p>
        </p:txBody>
      </p:sp>
    </p:spTree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351767" y="2387215"/>
            <a:ext cx="9914377" cy="7559713"/>
          </a:xfrm>
          <a:custGeom>
            <a:avLst/>
            <a:gdLst/>
            <a:ahLst/>
            <a:cxnLst/>
            <a:rect l="l" t="t" r="r" b="b"/>
            <a:pathLst>
              <a:path w="9914377" h="7559713">
                <a:moveTo>
                  <a:pt x="0" y="0"/>
                </a:moveTo>
                <a:lnTo>
                  <a:pt x="9914378" y="0"/>
                </a:lnTo>
                <a:lnTo>
                  <a:pt x="9914378" y="7559712"/>
                </a:lnTo>
                <a:lnTo>
                  <a:pt x="0" y="7559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50620" y="1815715"/>
            <a:ext cx="15116671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Compute the 30-day customer retention rate after their first purchase.</a:t>
            </a:r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72926" y="2762502"/>
            <a:ext cx="12266723" cy="6838698"/>
          </a:xfrm>
          <a:custGeom>
            <a:avLst/>
            <a:gdLst/>
            <a:ahLst/>
            <a:cxnLst/>
            <a:rect l="l" t="t" r="r" b="b"/>
            <a:pathLst>
              <a:path w="12266723" h="6838698">
                <a:moveTo>
                  <a:pt x="0" y="0"/>
                </a:moveTo>
                <a:lnTo>
                  <a:pt x="12266723" y="0"/>
                </a:lnTo>
                <a:lnTo>
                  <a:pt x="12266723" y="6838698"/>
                </a:lnTo>
                <a:lnTo>
                  <a:pt x="0" y="6838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2253" y="1848102"/>
            <a:ext cx="1467739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Generate an alert for products with stock quantities below 20 units</a:t>
            </a:r>
          </a:p>
        </p:txBody>
      </p:sp>
    </p:spTree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56071" y="2636018"/>
            <a:ext cx="9872784" cy="7071382"/>
          </a:xfrm>
          <a:custGeom>
            <a:avLst/>
            <a:gdLst/>
            <a:ahLst/>
            <a:cxnLst/>
            <a:rect l="l" t="t" r="r" b="b"/>
            <a:pathLst>
              <a:path w="9872784" h="7071382">
                <a:moveTo>
                  <a:pt x="0" y="0"/>
                </a:moveTo>
                <a:lnTo>
                  <a:pt x="9872784" y="0"/>
                </a:lnTo>
                <a:lnTo>
                  <a:pt x="9872784" y="7071382"/>
                </a:lnTo>
                <a:lnTo>
                  <a:pt x="0" y="7071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2253" y="1848102"/>
            <a:ext cx="146773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Determine the percentage of orders that used a discount.</a:t>
            </a:r>
          </a:p>
          <a:p>
            <a:pPr algn="ctr">
              <a:lnSpc>
                <a:spcPts val="4320"/>
              </a:lnSpc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218674" y="2972211"/>
            <a:ext cx="9519702" cy="6735189"/>
          </a:xfrm>
          <a:custGeom>
            <a:avLst/>
            <a:gdLst/>
            <a:ahLst/>
            <a:cxnLst/>
            <a:rect l="l" t="t" r="r" b="b"/>
            <a:pathLst>
              <a:path w="9519702" h="6735189">
                <a:moveTo>
                  <a:pt x="0" y="0"/>
                </a:moveTo>
                <a:lnTo>
                  <a:pt x="9519702" y="0"/>
                </a:lnTo>
                <a:lnTo>
                  <a:pt x="9519702" y="6735189"/>
                </a:lnTo>
                <a:lnTo>
                  <a:pt x="0" y="67351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18528" y="2234775"/>
            <a:ext cx="1392386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Track inventory turnover trends using a 30-day moving average.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86091" y="2845682"/>
            <a:ext cx="10178884" cy="6861718"/>
          </a:xfrm>
          <a:custGeom>
            <a:avLst/>
            <a:gdLst/>
            <a:ahLst/>
            <a:cxnLst/>
            <a:rect l="l" t="t" r="r" b="b"/>
            <a:pathLst>
              <a:path w="10178884" h="6861718">
                <a:moveTo>
                  <a:pt x="0" y="0"/>
                </a:moveTo>
                <a:lnTo>
                  <a:pt x="10178884" y="0"/>
                </a:lnTo>
                <a:lnTo>
                  <a:pt x="10178884" y="6861718"/>
                </a:lnTo>
                <a:lnTo>
                  <a:pt x="0" y="6861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62253" y="1848102"/>
            <a:ext cx="146773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Calculate the average rating for each product.</a:t>
            </a:r>
          </a:p>
          <a:p>
            <a:pPr algn="ctr">
              <a:lnSpc>
                <a:spcPts val="4320"/>
              </a:lnSpc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79573" y="3312642"/>
            <a:ext cx="10727767" cy="6195285"/>
          </a:xfrm>
          <a:custGeom>
            <a:avLst/>
            <a:gdLst/>
            <a:ahLst/>
            <a:cxnLst/>
            <a:rect l="l" t="t" r="r" b="b"/>
            <a:pathLst>
              <a:path w="10727767" h="6195285">
                <a:moveTo>
                  <a:pt x="0" y="0"/>
                </a:moveTo>
                <a:lnTo>
                  <a:pt x="10727767" y="0"/>
                </a:lnTo>
                <a:lnTo>
                  <a:pt x="10727767" y="6195285"/>
                </a:lnTo>
                <a:lnTo>
                  <a:pt x="0" y="6195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131914" y="1657602"/>
            <a:ext cx="1661791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 customers who have purchased every product in a specific category.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877481" y="3237559"/>
            <a:ext cx="8862949" cy="6713684"/>
          </a:xfrm>
          <a:custGeom>
            <a:avLst/>
            <a:gdLst/>
            <a:ahLst/>
            <a:cxnLst/>
            <a:rect l="l" t="t" r="r" b="b"/>
            <a:pathLst>
              <a:path w="8862949" h="6713684">
                <a:moveTo>
                  <a:pt x="0" y="0"/>
                </a:moveTo>
                <a:lnTo>
                  <a:pt x="8862950" y="0"/>
                </a:lnTo>
                <a:lnTo>
                  <a:pt x="8862950" y="6713685"/>
                </a:lnTo>
                <a:lnTo>
                  <a:pt x="0" y="6713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53411" y="2123134"/>
            <a:ext cx="1491109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Find pairs of products commonly bought together in the same order.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8809" y="3214687"/>
            <a:ext cx="14171018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Several products consistently receive low ratings (3 or below).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 Recommendations: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o Focus improvement efforts on products with ratings ≤ 3.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o Run surveys for low-rated products to gather detailed feedback.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o Send follow-up emails asking happy customers to leave reviews.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o Offer small incentives (discounts, loyalty points) for leaving a review.</a:t>
            </a:r>
          </a:p>
        </p:txBody>
      </p:sp>
    </p:spTree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1112" y="2671763"/>
            <a:ext cx="14347031" cy="600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Launch a Loyalty Program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Reward top customers with points, discounts, or exclusive benefits.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Encourage repeat purchases and increase customer retention.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Create VIP Customer Tiers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Introduce “Gold” or “Platinum” levels for frequent buyers.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Offer perks like early access, premium support, or free shipping.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Collect Direct Feedback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Engage top customers through surveys or feedback forms.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insights to enhance user experience and service quality.</a:t>
            </a:r>
          </a:p>
        </p:txBody>
      </p:sp>
    </p:spTree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51112" y="2671763"/>
            <a:ext cx="16536888" cy="54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Implement Smart Product Bundles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Create dynamic bundles featuring wishlist items and their frequently bought companions.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Offer bundle discounts to encourage larger cart sizes.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5. Cart Suggestions Based on Wishlist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 checkout, recommend products commonly bought with items from the customer’s wishlist.</a:t>
            </a:r>
          </a:p>
          <a:p>
            <a:pPr marL="777240" lvl="1" indent="-388620" algn="l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Increase average order value with timely, relevant prompts.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6. Targeted Ads Based on Wishlist Associations</a:t>
            </a:r>
          </a:p>
          <a:p>
            <a:pPr marL="777240" lvl="1" indent="-38862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Retarget users with ads showing complementary products.</a:t>
            </a:r>
          </a:p>
        </p:txBody>
      </p:sp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18557" y="3814075"/>
            <a:ext cx="52069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Team Collaboration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1425" y="1587100"/>
            <a:ext cx="15225150" cy="99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18565" y="4617375"/>
            <a:ext cx="5206950" cy="310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Tools used: Notion for task tracking, documentation, and real-time collaboration. o Roles distribution and project timeline.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7875" y="4617375"/>
            <a:ext cx="5206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Provide data-driven insights to optimize sales, understand customer behavior, and drive eCommerce growth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7875" y="3814075"/>
            <a:ext cx="52069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grpSp>
        <p:nvGrpSpPr>
          <p:cNvPr id="14" name="Group 14"/>
          <p:cNvGrpSpPr/>
          <p:nvPr/>
        </p:nvGrpSpPr>
        <p:grpSpPr>
          <a:xfrm rot="6382974">
            <a:off x="13274201" y="3847889"/>
            <a:ext cx="6743266" cy="4247956"/>
            <a:chOff x="0" y="0"/>
            <a:chExt cx="8991021" cy="56639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90965" cy="5663946"/>
            </a:xfrm>
            <a:custGeom>
              <a:avLst/>
              <a:gdLst/>
              <a:ahLst/>
              <a:cxnLst/>
              <a:rect l="l" t="t" r="r" b="b"/>
              <a:pathLst>
                <a:path w="8990965" h="5663946">
                  <a:moveTo>
                    <a:pt x="0" y="2831973"/>
                  </a:moveTo>
                  <a:cubicBezTo>
                    <a:pt x="0" y="1263142"/>
                    <a:pt x="2018665" y="0"/>
                    <a:pt x="4495546" y="0"/>
                  </a:cubicBezTo>
                  <a:cubicBezTo>
                    <a:pt x="6972427" y="0"/>
                    <a:pt x="8990965" y="1263142"/>
                    <a:pt x="8990965" y="2831973"/>
                  </a:cubicBezTo>
                  <a:lnTo>
                    <a:pt x="8978265" y="2831973"/>
                  </a:lnTo>
                  <a:lnTo>
                    <a:pt x="8990965" y="2831973"/>
                  </a:lnTo>
                  <a:cubicBezTo>
                    <a:pt x="8990965" y="4400804"/>
                    <a:pt x="6972300" y="5663946"/>
                    <a:pt x="4495419" y="5663946"/>
                  </a:cubicBezTo>
                  <a:lnTo>
                    <a:pt x="4495419" y="5651246"/>
                  </a:lnTo>
                  <a:lnTo>
                    <a:pt x="4495419" y="5663946"/>
                  </a:lnTo>
                  <a:cubicBezTo>
                    <a:pt x="2018665" y="5663946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824" y="5638546"/>
                    <a:pt x="4495546" y="5638546"/>
                  </a:cubicBezTo>
                  <a:cubicBezTo>
                    <a:pt x="6970268" y="5638546"/>
                    <a:pt x="8965692" y="4377309"/>
                    <a:pt x="8965692" y="2831973"/>
                  </a:cubicBezTo>
                  <a:cubicBezTo>
                    <a:pt x="8965692" y="1286637"/>
                    <a:pt x="6970141" y="25400"/>
                    <a:pt x="4495546" y="25400"/>
                  </a:cubicBezTo>
                  <a:lnTo>
                    <a:pt x="4495546" y="12700"/>
                  </a:lnTo>
                  <a:lnTo>
                    <a:pt x="4495546" y="25400"/>
                  </a:lnTo>
                  <a:cubicBezTo>
                    <a:pt x="2020824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 Advanced Data Analysis in Power BI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4401" y="3798512"/>
            <a:ext cx="41677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Visual-Driven Insights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58525" y="3952387"/>
            <a:ext cx="41677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Tools &amp; Calculations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2844" y="5427287"/>
            <a:ext cx="7512346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Sales Performance: Revenue trends, AOV, discount impact. 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Product Analysis: Best/worst performers, returns, stock alerts.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 Customer Segmentation: Top customers, retention, lifetime value.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8002" y="5593975"/>
            <a:ext cx="6538573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DAX for custom measures (CLV, discount effect, YoY growth).</a:t>
            </a:r>
          </a:p>
          <a:p>
            <a:pPr algn="l">
              <a:lnSpc>
                <a:spcPts val="3719"/>
              </a:lnSpc>
            </a:pPr>
            <a:endParaRPr lang="en-US" sz="3099">
              <a:solidFill>
                <a:srgbClr val="191919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69286" lvl="1" indent="-334643" algn="l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Power Query for data modeling and cleaning. </a:t>
            </a:r>
          </a:p>
        </p:txBody>
      </p:sp>
    </p:spTree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44103" y="1768022"/>
            <a:ext cx="13399793" cy="7939378"/>
          </a:xfrm>
          <a:custGeom>
            <a:avLst/>
            <a:gdLst/>
            <a:ahLst/>
            <a:cxnLst/>
            <a:rect l="l" t="t" r="r" b="b"/>
            <a:pathLst>
              <a:path w="13399793" h="7939378">
                <a:moveTo>
                  <a:pt x="0" y="0"/>
                </a:moveTo>
                <a:lnTo>
                  <a:pt x="13399794" y="0"/>
                </a:lnTo>
                <a:lnTo>
                  <a:pt x="13399794" y="7939378"/>
                </a:lnTo>
                <a:lnTo>
                  <a:pt x="0" y="7939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431495" y="1671081"/>
            <a:ext cx="13620880" cy="8036319"/>
          </a:xfrm>
          <a:custGeom>
            <a:avLst/>
            <a:gdLst/>
            <a:ahLst/>
            <a:cxnLst/>
            <a:rect l="l" t="t" r="r" b="b"/>
            <a:pathLst>
              <a:path w="13620880" h="8036319">
                <a:moveTo>
                  <a:pt x="0" y="0"/>
                </a:moveTo>
                <a:lnTo>
                  <a:pt x="13620880" y="0"/>
                </a:lnTo>
                <a:lnTo>
                  <a:pt x="13620880" y="8036319"/>
                </a:lnTo>
                <a:lnTo>
                  <a:pt x="0" y="8036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642888" y="1621901"/>
            <a:ext cx="13560585" cy="8085499"/>
          </a:xfrm>
          <a:custGeom>
            <a:avLst/>
            <a:gdLst/>
            <a:ahLst/>
            <a:cxnLst/>
            <a:rect l="l" t="t" r="r" b="b"/>
            <a:pathLst>
              <a:path w="13560585" h="8085499">
                <a:moveTo>
                  <a:pt x="0" y="0"/>
                </a:moveTo>
                <a:lnTo>
                  <a:pt x="13560585" y="0"/>
                </a:lnTo>
                <a:lnTo>
                  <a:pt x="13560585" y="8085499"/>
                </a:lnTo>
                <a:lnTo>
                  <a:pt x="0" y="8085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541529" y="1718409"/>
            <a:ext cx="13204943" cy="7988991"/>
          </a:xfrm>
          <a:custGeom>
            <a:avLst/>
            <a:gdLst/>
            <a:ahLst/>
            <a:cxnLst/>
            <a:rect l="l" t="t" r="r" b="b"/>
            <a:pathLst>
              <a:path w="13204943" h="7988991">
                <a:moveTo>
                  <a:pt x="0" y="0"/>
                </a:moveTo>
                <a:lnTo>
                  <a:pt x="13204942" y="0"/>
                </a:lnTo>
                <a:lnTo>
                  <a:pt x="13204942" y="7988991"/>
                </a:lnTo>
                <a:lnTo>
                  <a:pt x="0" y="7988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794714" y="1729188"/>
            <a:ext cx="13408759" cy="7978212"/>
          </a:xfrm>
          <a:custGeom>
            <a:avLst/>
            <a:gdLst/>
            <a:ahLst/>
            <a:cxnLst/>
            <a:rect l="l" t="t" r="r" b="b"/>
            <a:pathLst>
              <a:path w="13408759" h="7978212">
                <a:moveTo>
                  <a:pt x="0" y="0"/>
                </a:moveTo>
                <a:lnTo>
                  <a:pt x="13408759" y="0"/>
                </a:lnTo>
                <a:lnTo>
                  <a:pt x="13408759" y="7978212"/>
                </a:lnTo>
                <a:lnTo>
                  <a:pt x="0" y="7978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44401" y="3486150"/>
            <a:ext cx="580096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  <a:spcBef>
                <a:spcPct val="0"/>
              </a:spcBef>
            </a:pPr>
            <a:r>
              <a:rPr lang="en-US" sz="4099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Key KPIs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Total Revenue: 45M (+24.6%)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Total Orders: 10.2K (+24.57%)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Quantity Sold: 92K (+24.45%)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Return Rate: 1% (very low, indicates high customer satisfaction)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Products Analyzed: 599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60779" y="3486150"/>
            <a:ext cx="8847996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Returns Analysis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Completed: 29.13%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Rejected: 27.18% (high – requires review)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Pending: 23.3%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Approved: 20.39%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Returns peaked in February and March; dropped sharply in May.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Shipping Company Distribution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UPS: 34.53%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FedEx: 32.93%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DHL: 32.54%</a:t>
            </a:r>
          </a:p>
          <a:p>
            <a:pPr algn="l">
              <a:lnSpc>
                <a:spcPts val="3239"/>
              </a:lnSpc>
              <a:spcBef>
                <a:spcPct val="0"/>
              </a:spcBef>
            </a:pPr>
            <a:endParaRPr lang="en-US" sz="26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68287" y="2312454"/>
            <a:ext cx="7562302" cy="63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1"/>
              </a:lnSpc>
              <a:spcBef>
                <a:spcPct val="0"/>
              </a:spcBef>
            </a:pPr>
            <a:r>
              <a:rPr lang="en-US" sz="3584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Top Products &amp; Categories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304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Top product: 'Customizable homogeneous installation' – Revenue: 1.17M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304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Most categories range between 6M–8.4M in revenue.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endParaRPr lang="en-US" sz="304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301"/>
              </a:lnSpc>
              <a:spcBef>
                <a:spcPct val="0"/>
              </a:spcBef>
            </a:pPr>
            <a:r>
              <a:rPr lang="en-US" sz="3584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Inventory Observations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304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Many overstocked items are high-sellers – potential supply chain optimization.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304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Products with high return value need attention (e.g., 'Team-oriented eco-centric emulation' – 18K+ return value).</a:t>
            </a:r>
          </a:p>
          <a:p>
            <a:pPr algn="l">
              <a:lnSpc>
                <a:spcPts val="1564"/>
              </a:lnSpc>
              <a:spcBef>
                <a:spcPct val="0"/>
              </a:spcBef>
            </a:pPr>
            <a:endParaRPr lang="en-US" sz="304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87171" y="3200957"/>
            <a:ext cx="8136558" cy="461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799" b="1">
                <a:solidFill>
                  <a:srgbClr val="5271FF"/>
                </a:solidFill>
                <a:latin typeface="Arimo Bold"/>
                <a:ea typeface="Arimo Bold"/>
                <a:cs typeface="Arimo Bold"/>
                <a:sym typeface="Arimo Bold"/>
              </a:rPr>
              <a:t>Critical Drop in May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Orders dropped from average of ~2.4K to 0.5K – a 75%+ decrease.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This is a red flag and could indicate marketing, technical, or supply issues.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Returns and reviews also dropped accordingly.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endParaRPr lang="en-US" sz="34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985910" y="6193325"/>
            <a:ext cx="6980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Customer Retention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25" y="15871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Insights &amp; Recommendations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25" y="3999424"/>
            <a:ext cx="6980550" cy="792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894" lvl="1" indent="-278447" algn="l">
              <a:lnSpc>
                <a:spcPts val="3095"/>
              </a:lnSpc>
              <a:buFont typeface="Arial"/>
              <a:buChar char="•"/>
            </a:pPr>
            <a:r>
              <a:rPr lang="en-US" sz="257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Focus marketing on months with high AOV. </a:t>
            </a:r>
          </a:p>
          <a:p>
            <a:pPr marL="556894" lvl="1" indent="-278447" algn="l">
              <a:lnSpc>
                <a:spcPts val="3095"/>
              </a:lnSpc>
              <a:buFont typeface="Arial"/>
              <a:buChar char="•"/>
            </a:pPr>
            <a:r>
              <a:rPr lang="en-US" sz="257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 Expand top-selling categories.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5035" y="3989899"/>
            <a:ext cx="69805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Restock high-rated low-stock items. 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Remove long-idle products.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2273" y="7234980"/>
            <a:ext cx="904782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Target frequent discount users with loyalty programs.</a:t>
            </a:r>
          </a:p>
          <a:p>
            <a:pPr marL="582928" lvl="1" indent="-291464" algn="l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 Win-back campaigns for dormant customers.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425" y="3269849"/>
            <a:ext cx="6980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Sales Strategy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04961" y="3269849"/>
            <a:ext cx="6980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Inventory Planning</a:t>
            </a:r>
          </a:p>
        </p:txBody>
      </p:sp>
    </p:spTree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WhatsApp Video 2025-05-23 at 01.09.25_4ef0d820">
            <a:hlinkClick r:id="" action="ppaction://media"/>
            <a:extLst>
              <a:ext uri="{FF2B5EF4-FFF2-40B4-BE49-F238E27FC236}">
                <a16:creationId xmlns:a16="http://schemas.microsoft.com/office/drawing/2014/main" id="{6DE890CF-4611-1B19-6DF2-57270E140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3949" y="773389"/>
            <a:ext cx="16625851" cy="8936396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1686177"/>
            <a:ext cx="16485211" cy="8371396"/>
          </a:xfrm>
          <a:custGeom>
            <a:avLst/>
            <a:gdLst/>
            <a:ahLst/>
            <a:cxnLst/>
            <a:rect l="l" t="t" r="r" b="b"/>
            <a:pathLst>
              <a:path w="16485211" h="8371396">
                <a:moveTo>
                  <a:pt x="0" y="0"/>
                </a:moveTo>
                <a:lnTo>
                  <a:pt x="16485211" y="0"/>
                </a:lnTo>
                <a:lnTo>
                  <a:pt x="16485211" y="8371396"/>
                </a:lnTo>
                <a:lnTo>
                  <a:pt x="0" y="8371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34582" y="3983686"/>
            <a:ext cx="13849554" cy="81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3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</a:t>
            </a:r>
            <a:endParaRPr lang="en-US" sz="54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8D7C5-D566-81FF-A781-C2D6B5D6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8B3E0E-ED94-B1D0-A616-F27E66E65629}"/>
              </a:ext>
            </a:extLst>
          </p:cNvPr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6E4C71-1BB3-0CE8-9AD0-CFC02778B62D}"/>
                </a:ext>
              </a:extLst>
            </p:cNvPr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8C3720A-9436-29E6-3806-4D6D3D7E13BE}"/>
              </a:ext>
            </a:extLst>
          </p:cNvPr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10A6A7-7290-E4E2-2FC6-821CDD9CC1A2}"/>
                </a:ext>
              </a:extLst>
            </p:cNvPr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AE5B0630-FAEC-6992-0435-9A92BCCF26D2}"/>
              </a:ext>
            </a:extLst>
          </p:cNvPr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F28F9A0-C2C5-9F19-32F2-10D4A9C31897}"/>
              </a:ext>
            </a:extLst>
          </p:cNvPr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D90F3CC-959E-581A-5115-75AA7AE04972}"/>
              </a:ext>
            </a:extLst>
          </p:cNvPr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72928EA-95F3-1E27-1D40-8121476D5915}"/>
              </a:ext>
            </a:extLst>
          </p:cNvPr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FBAFA26-A0CB-A509-397A-57D419EB6B89}"/>
              </a:ext>
            </a:extLst>
          </p:cNvPr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FF783E-232E-509B-6514-6597224689C9}"/>
              </a:ext>
            </a:extLst>
          </p:cNvPr>
          <p:cNvSpPr txBox="1"/>
          <p:nvPr/>
        </p:nvSpPr>
        <p:spPr>
          <a:xfrm>
            <a:off x="1863744" y="3305175"/>
            <a:ext cx="13849554" cy="244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3"/>
              </a:lnSpc>
              <a:spcBef>
                <a:spcPct val="0"/>
              </a:spcBef>
            </a:pPr>
            <a:r>
              <a:rPr lang="en-US" sz="52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  <a:r>
              <a:rPr lang="en-US" sz="52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6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predict trends and automate analysis using SQL Server data and modern Python-based ML tools. This documentation expands upon the technical implementation, tools used, and insights derived</a:t>
            </a:r>
          </a:p>
        </p:txBody>
      </p:sp>
    </p:spTree>
    <p:extLst>
      <p:ext uri="{BB962C8B-B14F-4D97-AF65-F5344CB8AC3E}">
        <p14:creationId xmlns:p14="http://schemas.microsoft.com/office/powerpoint/2010/main" val="2065948996"/>
      </p:ext>
    </p:extLst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63744" y="3305175"/>
            <a:ext cx="13849554" cy="468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3"/>
              </a:lnSpc>
              <a:spcBef>
                <a:spcPct val="0"/>
              </a:spcBef>
            </a:pPr>
            <a:r>
              <a:rPr lang="en-US" sz="52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4.1 Automated Data Cleaning</a:t>
            </a:r>
          </a:p>
          <a:p>
            <a:pPr algn="l">
              <a:lnSpc>
                <a:spcPts val="4813"/>
              </a:lnSpc>
              <a:spcBef>
                <a:spcPct val="0"/>
              </a:spcBef>
            </a:pPr>
            <a:r>
              <a:rPr lang="en-US" sz="40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Tools &amp; Definitions:</a:t>
            </a:r>
          </a:p>
          <a:p>
            <a:pPr marL="628531" lvl="1" indent="-314266" algn="l">
              <a:lnSpc>
                <a:spcPts val="3493"/>
              </a:lnSpc>
              <a:spcBef>
                <a:spcPct val="0"/>
              </a:spcBef>
              <a:buFont typeface="Arial"/>
              <a:buChar char="•"/>
            </a:pPr>
            <a:r>
              <a:rPr lang="en-US" sz="29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Mito: A low-code spreadsheet-like interface integrated with Jupyter that allows for rapid data wrangling and generates Python code behind the scenes.</a:t>
            </a:r>
          </a:p>
          <a:p>
            <a:pPr marL="628531" lvl="1" indent="-314266" algn="l">
              <a:lnSpc>
                <a:spcPts val="3493"/>
              </a:lnSpc>
              <a:spcBef>
                <a:spcPct val="0"/>
              </a:spcBef>
              <a:buFont typeface="Arial"/>
              <a:buChar char="•"/>
            </a:pPr>
            <a:r>
              <a:rPr lang="en-US" sz="29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Pandas: A powerful Python data analysis library used for handling structured data (DataFrames).</a:t>
            </a:r>
          </a:p>
          <a:p>
            <a:pPr marL="693300" lvl="1" indent="-346650" algn="l">
              <a:lnSpc>
                <a:spcPts val="3853"/>
              </a:lnSpc>
              <a:spcBef>
                <a:spcPct val="0"/>
              </a:spcBef>
              <a:buFont typeface="Arial"/>
              <a:buChar char="•"/>
            </a:pPr>
            <a:r>
              <a:rPr lang="en-US" sz="32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pyodbc: A Python module for connecting to ODBC-compliant databases, like SQL Server.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  <a:endParaRPr lang="en-US" sz="321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63744" y="2529630"/>
            <a:ext cx="13849554" cy="554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3"/>
              </a:lnSpc>
            </a:pPr>
            <a:r>
              <a:rPr lang="en-US" sz="52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Process:</a:t>
            </a:r>
          </a:p>
          <a:p>
            <a:pPr marL="542173" lvl="1" indent="-271087" algn="l">
              <a:lnSpc>
                <a:spcPts val="3013"/>
              </a:lnSpc>
              <a:spcBef>
                <a:spcPct val="0"/>
              </a:spcBef>
              <a:buAutoNum type="arabicPeriod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Established a secure connection to SQL Server using pyodbc and extracted the following relational tables:</a:t>
            </a:r>
          </a:p>
          <a:p>
            <a:pPr marL="1084347" lvl="2" indent="-361449" algn="l">
              <a:lnSpc>
                <a:spcPts val="3013"/>
              </a:lnSpc>
              <a:spcBef>
                <a:spcPct val="0"/>
              </a:spcBef>
              <a:buFont typeface="Arial"/>
              <a:buChar char="⚬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orders, customers, products, categories, order_details, reviews</a:t>
            </a:r>
          </a:p>
          <a:p>
            <a:pPr marL="542173" lvl="1" indent="-271087" algn="l">
              <a:lnSpc>
                <a:spcPts val="3013"/>
              </a:lnSpc>
              <a:spcBef>
                <a:spcPct val="0"/>
              </a:spcBef>
              <a:buAutoNum type="arabicPeriod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Tables were loaded into a Python dictionary for modular and programmatic access.</a:t>
            </a:r>
          </a:p>
          <a:p>
            <a:pPr marL="542173" lvl="1" indent="-271087" algn="l">
              <a:lnSpc>
                <a:spcPts val="3013"/>
              </a:lnSpc>
              <a:spcBef>
                <a:spcPct val="0"/>
              </a:spcBef>
              <a:buAutoNum type="arabicPeriod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Cleaning operations:</a:t>
            </a:r>
          </a:p>
          <a:p>
            <a:pPr marL="1084347" lvl="2" indent="-361449" algn="l">
              <a:lnSpc>
                <a:spcPts val="3013"/>
              </a:lnSpc>
              <a:spcBef>
                <a:spcPct val="0"/>
              </a:spcBef>
              <a:buFont typeface="Arial"/>
              <a:buChar char="⚬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Filled missing parent_id fields in the categories table with the median.</a:t>
            </a:r>
          </a:p>
          <a:p>
            <a:pPr marL="1084347" lvl="2" indent="-361449" algn="l">
              <a:lnSpc>
                <a:spcPts val="3013"/>
              </a:lnSpc>
              <a:spcBef>
                <a:spcPct val="0"/>
              </a:spcBef>
              <a:buFont typeface="Arial"/>
              <a:buChar char="⚬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Converted data types for date fields (order_date, registration_date) and price fields (unit_price, total_price).</a:t>
            </a:r>
          </a:p>
          <a:p>
            <a:pPr marL="542173" lvl="1" indent="-271087" algn="l">
              <a:lnSpc>
                <a:spcPts val="3013"/>
              </a:lnSpc>
              <a:spcBef>
                <a:spcPct val="0"/>
              </a:spcBef>
              <a:buAutoNum type="arabicPeriod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Hierarchical enhancement:</a:t>
            </a:r>
          </a:p>
          <a:p>
            <a:pPr marL="1084347" lvl="2" indent="-361449" algn="l">
              <a:lnSpc>
                <a:spcPts val="3013"/>
              </a:lnSpc>
              <a:spcBef>
                <a:spcPct val="0"/>
              </a:spcBef>
              <a:buFont typeface="Arial"/>
              <a:buChar char="⚬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Used recursive merging to represent parent-child relationships in categories.</a:t>
            </a:r>
          </a:p>
          <a:p>
            <a:pPr marL="1084347" lvl="2" indent="-361449" algn="l">
              <a:lnSpc>
                <a:spcPts val="3013"/>
              </a:lnSpc>
              <a:spcBef>
                <a:spcPct val="0"/>
              </a:spcBef>
              <a:buFont typeface="Arial"/>
              <a:buChar char="⚬"/>
            </a:pPr>
            <a:r>
              <a:rPr lang="en-US" sz="2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Constructed a visual graph of category relationships using networkx.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  <a:endParaRPr lang="en-US" sz="251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53499" y="4322659"/>
            <a:ext cx="12968546" cy="4684887"/>
          </a:xfrm>
          <a:custGeom>
            <a:avLst/>
            <a:gdLst/>
            <a:ahLst/>
            <a:cxnLst/>
            <a:rect l="l" t="t" r="r" b="b"/>
            <a:pathLst>
              <a:path w="12968546" h="4684887">
                <a:moveTo>
                  <a:pt x="0" y="0"/>
                </a:moveTo>
                <a:lnTo>
                  <a:pt x="12968546" y="0"/>
                </a:lnTo>
                <a:lnTo>
                  <a:pt x="12968546" y="4684887"/>
                </a:lnTo>
                <a:lnTo>
                  <a:pt x="0" y="4684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79351" y="2395307"/>
            <a:ext cx="13849554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3"/>
              </a:lnSpc>
              <a:spcBef>
                <a:spcPct val="0"/>
              </a:spcBef>
            </a:pPr>
            <a:r>
              <a:rPr lang="en-US" sz="41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Insight: Enhanced relational integrity and data quality, setting a strong foundation for downstream modeling and analytics.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endParaRPr lang="en-US" sz="411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57699" y="2809644"/>
            <a:ext cx="13849554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3"/>
              </a:lnSpc>
              <a:spcBef>
                <a:spcPct val="0"/>
              </a:spcBef>
            </a:pPr>
            <a:r>
              <a:rPr lang="en-US" sz="41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 (EDA):</a:t>
            </a:r>
          </a:p>
          <a:p>
            <a:pPr marL="887605" lvl="1" indent="-443802" algn="l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41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Generated visualizations to analyze:</a:t>
            </a:r>
          </a:p>
          <a:p>
            <a:pPr marL="1429778" lvl="2" indent="-476593" algn="l">
              <a:lnSpc>
                <a:spcPts val="3973"/>
              </a:lnSpc>
              <a:spcBef>
                <a:spcPct val="0"/>
              </a:spcBef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Order distribution by status and date</a:t>
            </a:r>
          </a:p>
          <a:p>
            <a:pPr marL="1429778" lvl="2" indent="-476593" algn="l">
              <a:lnSpc>
                <a:spcPts val="3973"/>
              </a:lnSpc>
              <a:spcBef>
                <a:spcPct val="0"/>
              </a:spcBef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 price and review rating histograms</a:t>
            </a:r>
          </a:p>
          <a:p>
            <a:pPr marL="1429778" lvl="2" indent="-476593" algn="l">
              <a:lnSpc>
                <a:spcPts val="3973"/>
              </a:lnSpc>
              <a:spcBef>
                <a:spcPct val="0"/>
              </a:spcBef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Monthly revenue trends and customer acquisition timeline</a:t>
            </a:r>
          </a:p>
          <a:p>
            <a:pPr marL="1429778" lvl="2" indent="-476593" algn="l">
              <a:lnSpc>
                <a:spcPts val="3973"/>
              </a:lnSpc>
              <a:spcBef>
                <a:spcPct val="0"/>
              </a:spcBef>
              <a:buFont typeface="Arial"/>
              <a:buChar char="⚬"/>
            </a:pPr>
            <a:r>
              <a:rPr lang="en-US" sz="331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Category-level sales and top products by revenue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endParaRPr lang="en-US" sz="331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med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371342" y="3599957"/>
            <a:ext cx="8878250" cy="5313870"/>
          </a:xfrm>
          <a:custGeom>
            <a:avLst/>
            <a:gdLst/>
            <a:ahLst/>
            <a:cxnLst/>
            <a:rect l="l" t="t" r="r" b="b"/>
            <a:pathLst>
              <a:path w="8878250" h="5313870">
                <a:moveTo>
                  <a:pt x="0" y="0"/>
                </a:moveTo>
                <a:lnTo>
                  <a:pt x="8878250" y="0"/>
                </a:lnTo>
                <a:lnTo>
                  <a:pt x="8878250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21402" y="3819652"/>
            <a:ext cx="5843192" cy="5253671"/>
          </a:xfrm>
          <a:custGeom>
            <a:avLst/>
            <a:gdLst/>
            <a:ahLst/>
            <a:cxnLst/>
            <a:rect l="l" t="t" r="r" b="b"/>
            <a:pathLst>
              <a:path w="5843192" h="5253671">
                <a:moveTo>
                  <a:pt x="0" y="0"/>
                </a:moveTo>
                <a:lnTo>
                  <a:pt x="5843192" y="0"/>
                </a:lnTo>
                <a:lnTo>
                  <a:pt x="5843192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65237" y="2000377"/>
            <a:ext cx="13849554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sz="3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Insight: Identified high-performing products and peak sales periods. Detected imbalance in order statuses indicating potential operational bottlenecks.</a:t>
            </a:r>
          </a:p>
          <a:p>
            <a:pPr algn="l">
              <a:lnSpc>
                <a:spcPts val="1569"/>
              </a:lnSpc>
              <a:spcBef>
                <a:spcPct val="0"/>
              </a:spcBef>
            </a:pPr>
            <a:endParaRPr lang="en-US" sz="351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med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65237" y="3505327"/>
            <a:ext cx="6612421" cy="3927234"/>
          </a:xfrm>
          <a:custGeom>
            <a:avLst/>
            <a:gdLst/>
            <a:ahLst/>
            <a:cxnLst/>
            <a:rect l="l" t="t" r="r" b="b"/>
            <a:pathLst>
              <a:path w="6612421" h="3927234">
                <a:moveTo>
                  <a:pt x="0" y="0"/>
                </a:moveTo>
                <a:lnTo>
                  <a:pt x="6612421" y="0"/>
                </a:lnTo>
                <a:lnTo>
                  <a:pt x="6612421" y="3927234"/>
                </a:lnTo>
                <a:lnTo>
                  <a:pt x="0" y="3927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166934" y="3086227"/>
            <a:ext cx="9790700" cy="4834005"/>
          </a:xfrm>
          <a:custGeom>
            <a:avLst/>
            <a:gdLst/>
            <a:ahLst/>
            <a:cxnLst/>
            <a:rect l="l" t="t" r="r" b="b"/>
            <a:pathLst>
              <a:path w="9790700" h="4834005">
                <a:moveTo>
                  <a:pt x="0" y="0"/>
                </a:moveTo>
                <a:lnTo>
                  <a:pt x="9790699" y="0"/>
                </a:lnTo>
                <a:lnTo>
                  <a:pt x="9790699" y="4834005"/>
                </a:lnTo>
                <a:lnTo>
                  <a:pt x="0" y="4834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7746886"/>
            <a:ext cx="1384955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3"/>
              </a:lnSpc>
              <a:spcBef>
                <a:spcPct val="0"/>
              </a:spcBef>
            </a:pPr>
            <a:r>
              <a:rPr lang="en-US" sz="351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Explore product price distribution</a:t>
            </a:r>
          </a:p>
          <a:p>
            <a:pPr algn="l">
              <a:lnSpc>
                <a:spcPts val="1569"/>
              </a:lnSpc>
              <a:spcBef>
                <a:spcPct val="0"/>
              </a:spcBef>
            </a:pPr>
            <a:endParaRPr lang="en-US" sz="351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38104" y="7746886"/>
            <a:ext cx="171486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Explore order trends over time</a:t>
            </a:r>
          </a:p>
        </p:txBody>
      </p:sp>
    </p:spTree>
  </p:cSld>
  <p:clrMapOvr>
    <a:masterClrMapping/>
  </p:clrMapOvr>
  <p:transition spd="med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38134" y="3495675"/>
            <a:ext cx="13673019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  <a:spcBef>
                <a:spcPct val="0"/>
              </a:spcBef>
            </a:pPr>
            <a:r>
              <a:rPr lang="en-US" sz="4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Created new variables such as: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days_as_customer: Days since a customer joined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order_month, order_day_of_week: Useful for identifying seasonality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customer_avg_order: Calculated per-customer order value trends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Repeat buyer flags and historical purchase metrics</a:t>
            </a:r>
          </a:p>
        </p:txBody>
      </p:sp>
    </p:spTree>
  </p:cSld>
  <p:clrMapOvr>
    <a:masterClrMapping/>
  </p:clrMapOvr>
  <p:transition spd="med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562018">
            <a:off x="15657647" y="2481235"/>
            <a:ext cx="6743516" cy="4247744"/>
            <a:chOff x="0" y="0"/>
            <a:chExt cx="8991355" cy="5663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1346" cy="5663692"/>
            </a:xfrm>
            <a:custGeom>
              <a:avLst/>
              <a:gdLst/>
              <a:ahLst/>
              <a:cxnLst/>
              <a:rect l="l" t="t" r="r" b="b"/>
              <a:pathLst>
                <a:path w="8991346" h="5663692">
                  <a:moveTo>
                    <a:pt x="0" y="2831846"/>
                  </a:moveTo>
                  <a:cubicBezTo>
                    <a:pt x="0" y="1263142"/>
                    <a:pt x="2018665" y="0"/>
                    <a:pt x="4495673" y="0"/>
                  </a:cubicBezTo>
                  <a:cubicBezTo>
                    <a:pt x="6972681" y="0"/>
                    <a:pt x="8991346" y="1263142"/>
                    <a:pt x="8991346" y="2831846"/>
                  </a:cubicBezTo>
                  <a:lnTo>
                    <a:pt x="8978646" y="2831846"/>
                  </a:lnTo>
                  <a:lnTo>
                    <a:pt x="8991346" y="2831846"/>
                  </a:lnTo>
                  <a:cubicBezTo>
                    <a:pt x="8991346" y="4400550"/>
                    <a:pt x="6972681" y="5663692"/>
                    <a:pt x="4495673" y="5663692"/>
                  </a:cubicBezTo>
                  <a:lnTo>
                    <a:pt x="4495673" y="5650992"/>
                  </a:lnTo>
                  <a:lnTo>
                    <a:pt x="4495673" y="5663692"/>
                  </a:lnTo>
                  <a:cubicBezTo>
                    <a:pt x="2018665" y="5663692"/>
                    <a:pt x="0" y="4400550"/>
                    <a:pt x="0" y="2831846"/>
                  </a:cubicBezTo>
                  <a:lnTo>
                    <a:pt x="12700" y="2831846"/>
                  </a:lnTo>
                  <a:lnTo>
                    <a:pt x="25400" y="2831846"/>
                  </a:lnTo>
                  <a:lnTo>
                    <a:pt x="12700" y="2831846"/>
                  </a:lnTo>
                  <a:lnTo>
                    <a:pt x="0" y="2831846"/>
                  </a:lnTo>
                  <a:moveTo>
                    <a:pt x="25400" y="2831846"/>
                  </a:moveTo>
                  <a:cubicBezTo>
                    <a:pt x="25400" y="2838831"/>
                    <a:pt x="19685" y="2844546"/>
                    <a:pt x="12700" y="2844546"/>
                  </a:cubicBezTo>
                  <a:cubicBezTo>
                    <a:pt x="5715" y="2844546"/>
                    <a:pt x="0" y="2838831"/>
                    <a:pt x="0" y="2831846"/>
                  </a:cubicBezTo>
                  <a:cubicBezTo>
                    <a:pt x="0" y="2824861"/>
                    <a:pt x="5715" y="2819146"/>
                    <a:pt x="12700" y="2819146"/>
                  </a:cubicBezTo>
                  <a:cubicBezTo>
                    <a:pt x="19685" y="2819146"/>
                    <a:pt x="25400" y="2824861"/>
                    <a:pt x="25400" y="2831846"/>
                  </a:cubicBezTo>
                  <a:cubicBezTo>
                    <a:pt x="25400" y="4377055"/>
                    <a:pt x="2020951" y="5638292"/>
                    <a:pt x="4495673" y="5638292"/>
                  </a:cubicBezTo>
                  <a:cubicBezTo>
                    <a:pt x="6970395" y="5638292"/>
                    <a:pt x="8965946" y="4377055"/>
                    <a:pt x="8965946" y="2831846"/>
                  </a:cubicBezTo>
                  <a:cubicBezTo>
                    <a:pt x="8965946" y="1286637"/>
                    <a:pt x="6970522" y="25400"/>
                    <a:pt x="4495673" y="25400"/>
                  </a:cubicBezTo>
                  <a:lnTo>
                    <a:pt x="4495673" y="12700"/>
                  </a:lnTo>
                  <a:lnTo>
                    <a:pt x="4495673" y="25400"/>
                  </a:lnTo>
                  <a:cubicBezTo>
                    <a:pt x="2020951" y="25400"/>
                    <a:pt x="25400" y="1286637"/>
                    <a:pt x="25400" y="2831846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000098" y="3287301"/>
            <a:ext cx="9945223" cy="5596600"/>
          </a:xfrm>
          <a:custGeom>
            <a:avLst/>
            <a:gdLst/>
            <a:ahLst/>
            <a:cxnLst/>
            <a:rect l="l" t="t" r="r" b="b"/>
            <a:pathLst>
              <a:path w="9945223" h="5596600">
                <a:moveTo>
                  <a:pt x="0" y="0"/>
                </a:moveTo>
                <a:lnTo>
                  <a:pt x="9945222" y="0"/>
                </a:lnTo>
                <a:lnTo>
                  <a:pt x="9945222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60902" y="1567576"/>
            <a:ext cx="13563747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Insight: Time-based and customer-centric features significantly improved model accuracy and personalization capabilities.</a:t>
            </a:r>
          </a:p>
        </p:txBody>
      </p:sp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9700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9351" y="1686177"/>
            <a:ext cx="15679949" cy="7766475"/>
          </a:xfrm>
          <a:custGeom>
            <a:avLst/>
            <a:gdLst/>
            <a:ahLst/>
            <a:cxnLst/>
            <a:rect l="l" t="t" r="r" b="b"/>
            <a:pathLst>
              <a:path w="15679949" h="7766475">
                <a:moveTo>
                  <a:pt x="0" y="0"/>
                </a:moveTo>
                <a:lnTo>
                  <a:pt x="15679949" y="0"/>
                </a:lnTo>
                <a:lnTo>
                  <a:pt x="15679949" y="7766475"/>
                </a:lnTo>
                <a:lnTo>
                  <a:pt x="0" y="7766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31425" y="158710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Data Architecture &amp; Source Integration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4401" y="4341437"/>
            <a:ext cx="4167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Data Source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6762" y="4341437"/>
            <a:ext cx="41677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191919"/>
                </a:solidFill>
                <a:latin typeface="Arimo Bold"/>
                <a:ea typeface="Arimo Bold"/>
                <a:cs typeface="Arimo Bold"/>
                <a:sym typeface="Arimo Bold"/>
              </a:rPr>
              <a:t>Why Azure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66675" y="5708275"/>
            <a:ext cx="5349050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Connected structured datasets stored securely on Microsoft Azure SQL Database.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4173" y="5708275"/>
            <a:ext cx="4690339" cy="1755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</a:pPr>
            <a:r>
              <a:rPr lang="en-US" sz="3826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Scalability, security, and real-time access for all collaborators. </a:t>
            </a:r>
          </a:p>
        </p:txBody>
      </p:sp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63147" y="1943651"/>
            <a:ext cx="8542655" cy="7314649"/>
          </a:xfrm>
          <a:custGeom>
            <a:avLst/>
            <a:gdLst/>
            <a:ahLst/>
            <a:cxnLst/>
            <a:rect l="l" t="t" r="r" b="b"/>
            <a:pathLst>
              <a:path w="8542655" h="7314649">
                <a:moveTo>
                  <a:pt x="0" y="0"/>
                </a:moveTo>
                <a:lnTo>
                  <a:pt x="8542656" y="0"/>
                </a:lnTo>
                <a:lnTo>
                  <a:pt x="8542656" y="7314649"/>
                </a:lnTo>
                <a:lnTo>
                  <a:pt x="0" y="7314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175" y="579600"/>
            <a:ext cx="17148600" cy="9127800"/>
            <a:chOff x="0" y="0"/>
            <a:chExt cx="22864800" cy="1217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64826" cy="12170410"/>
            </a:xfrm>
            <a:custGeom>
              <a:avLst/>
              <a:gdLst/>
              <a:ahLst/>
              <a:cxnLst/>
              <a:rect l="l" t="t" r="r" b="b"/>
              <a:pathLst>
                <a:path w="22864826" h="12170410">
                  <a:moveTo>
                    <a:pt x="0" y="1004062"/>
                  </a:moveTo>
                  <a:cubicBezTo>
                    <a:pt x="0" y="449580"/>
                    <a:pt x="449580" y="0"/>
                    <a:pt x="1004062" y="0"/>
                  </a:cubicBezTo>
                  <a:lnTo>
                    <a:pt x="21860763" y="0"/>
                  </a:lnTo>
                  <a:cubicBezTo>
                    <a:pt x="22415246" y="0"/>
                    <a:pt x="22864826" y="449580"/>
                    <a:pt x="22864826" y="1004062"/>
                  </a:cubicBezTo>
                  <a:lnTo>
                    <a:pt x="22864826" y="11166348"/>
                  </a:lnTo>
                  <a:cubicBezTo>
                    <a:pt x="22864826" y="11720830"/>
                    <a:pt x="22415246" y="12170410"/>
                    <a:pt x="21860763" y="12170410"/>
                  </a:cubicBezTo>
                  <a:lnTo>
                    <a:pt x="1004062" y="12170410"/>
                  </a:lnTo>
                  <a:cubicBezTo>
                    <a:pt x="449580" y="12170410"/>
                    <a:pt x="0" y="11720830"/>
                    <a:pt x="0" y="1116634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4825503">
            <a:off x="-3795469" y="6077569"/>
            <a:ext cx="6742718" cy="4248026"/>
            <a:chOff x="0" y="0"/>
            <a:chExt cx="8990291" cy="56640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90330" cy="5664073"/>
            </a:xfrm>
            <a:custGeom>
              <a:avLst/>
              <a:gdLst/>
              <a:ahLst/>
              <a:cxnLst/>
              <a:rect l="l" t="t" r="r" b="b"/>
              <a:pathLst>
                <a:path w="8990330" h="5664073">
                  <a:moveTo>
                    <a:pt x="0" y="2831973"/>
                  </a:moveTo>
                  <a:cubicBezTo>
                    <a:pt x="0" y="1263269"/>
                    <a:pt x="2018411" y="0"/>
                    <a:pt x="4495165" y="0"/>
                  </a:cubicBezTo>
                  <a:cubicBezTo>
                    <a:pt x="6971919" y="0"/>
                    <a:pt x="8990330" y="1263269"/>
                    <a:pt x="8990330" y="2831973"/>
                  </a:cubicBezTo>
                  <a:lnTo>
                    <a:pt x="8977630" y="2831973"/>
                  </a:lnTo>
                  <a:lnTo>
                    <a:pt x="8990330" y="2831973"/>
                  </a:lnTo>
                  <a:cubicBezTo>
                    <a:pt x="8990330" y="4400804"/>
                    <a:pt x="6971919" y="5663946"/>
                    <a:pt x="4495165" y="5663946"/>
                  </a:cubicBezTo>
                  <a:lnTo>
                    <a:pt x="4495165" y="5651246"/>
                  </a:lnTo>
                  <a:lnTo>
                    <a:pt x="4495165" y="5663946"/>
                  </a:lnTo>
                  <a:cubicBezTo>
                    <a:pt x="2018411" y="5664073"/>
                    <a:pt x="0" y="4400804"/>
                    <a:pt x="0" y="2831973"/>
                  </a:cubicBezTo>
                  <a:lnTo>
                    <a:pt x="12700" y="2831973"/>
                  </a:lnTo>
                  <a:lnTo>
                    <a:pt x="25400" y="2831973"/>
                  </a:lnTo>
                  <a:lnTo>
                    <a:pt x="12700" y="2831973"/>
                  </a:lnTo>
                  <a:lnTo>
                    <a:pt x="0" y="2831973"/>
                  </a:lnTo>
                  <a:moveTo>
                    <a:pt x="25400" y="2831973"/>
                  </a:moveTo>
                  <a:cubicBezTo>
                    <a:pt x="25400" y="2838958"/>
                    <a:pt x="19685" y="2844673"/>
                    <a:pt x="12700" y="2844673"/>
                  </a:cubicBezTo>
                  <a:cubicBezTo>
                    <a:pt x="5715" y="2844673"/>
                    <a:pt x="0" y="2838958"/>
                    <a:pt x="0" y="2831973"/>
                  </a:cubicBezTo>
                  <a:cubicBezTo>
                    <a:pt x="0" y="2824988"/>
                    <a:pt x="5715" y="2819273"/>
                    <a:pt x="12700" y="2819273"/>
                  </a:cubicBezTo>
                  <a:cubicBezTo>
                    <a:pt x="19685" y="2819273"/>
                    <a:pt x="25400" y="2824988"/>
                    <a:pt x="25400" y="2831973"/>
                  </a:cubicBezTo>
                  <a:cubicBezTo>
                    <a:pt x="25400" y="4377309"/>
                    <a:pt x="2020697" y="5638673"/>
                    <a:pt x="4495165" y="5638673"/>
                  </a:cubicBezTo>
                  <a:cubicBezTo>
                    <a:pt x="6969633" y="5638673"/>
                    <a:pt x="8964930" y="4377309"/>
                    <a:pt x="8964930" y="2831973"/>
                  </a:cubicBezTo>
                  <a:cubicBezTo>
                    <a:pt x="8964930" y="1286637"/>
                    <a:pt x="6969633" y="25400"/>
                    <a:pt x="4495165" y="25400"/>
                  </a:cubicBezTo>
                  <a:lnTo>
                    <a:pt x="4495165" y="12700"/>
                  </a:lnTo>
                  <a:lnTo>
                    <a:pt x="4495165" y="25400"/>
                  </a:lnTo>
                  <a:cubicBezTo>
                    <a:pt x="2020697" y="25400"/>
                    <a:pt x="25400" y="1286637"/>
                    <a:pt x="25400" y="2831973"/>
                  </a:cubicBezTo>
                  <a:close/>
                </a:path>
              </a:pathLst>
            </a:custGeom>
            <a:solidFill>
              <a:srgbClr val="2F2F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 rot="115855">
            <a:off x="1579190" y="1069616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115855">
            <a:off x="1579190" y="1255022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15855">
            <a:off x="1579190" y="1440430"/>
            <a:ext cx="565371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258525" y="968727"/>
            <a:ext cx="4793850" cy="565050"/>
          </a:xfrm>
          <a:custGeom>
            <a:avLst/>
            <a:gdLst/>
            <a:ahLst/>
            <a:cxnLst/>
            <a:rect l="l" t="t" r="r" b="b"/>
            <a:pathLst>
              <a:path w="4793850" h="565050">
                <a:moveTo>
                  <a:pt x="0" y="0"/>
                </a:moveTo>
                <a:lnTo>
                  <a:pt x="4793850" y="0"/>
                </a:lnTo>
                <a:lnTo>
                  <a:pt x="47938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03473" y="968727"/>
            <a:ext cx="565050" cy="565050"/>
          </a:xfrm>
          <a:custGeom>
            <a:avLst/>
            <a:gdLst/>
            <a:ahLst/>
            <a:cxnLst/>
            <a:rect l="l" t="t" r="r" b="b"/>
            <a:pathLst>
              <a:path w="565050" h="565050">
                <a:moveTo>
                  <a:pt x="0" y="0"/>
                </a:moveTo>
                <a:lnTo>
                  <a:pt x="565050" y="0"/>
                </a:lnTo>
                <a:lnTo>
                  <a:pt x="565050" y="565050"/>
                </a:lnTo>
                <a:lnTo>
                  <a:pt x="0" y="565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0676" y="1916776"/>
            <a:ext cx="14906647" cy="7341524"/>
          </a:xfrm>
          <a:custGeom>
            <a:avLst/>
            <a:gdLst/>
            <a:ahLst/>
            <a:cxnLst/>
            <a:rect l="l" t="t" r="r" b="b"/>
            <a:pathLst>
              <a:path w="14906647" h="7341524">
                <a:moveTo>
                  <a:pt x="0" y="0"/>
                </a:moveTo>
                <a:lnTo>
                  <a:pt x="14906648" y="0"/>
                </a:lnTo>
                <a:lnTo>
                  <a:pt x="14906648" y="7341524"/>
                </a:lnTo>
                <a:lnTo>
                  <a:pt x="0" y="7341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1607</Words>
  <Application>Microsoft Office PowerPoint</Application>
  <PresentationFormat>Custom</PresentationFormat>
  <Paragraphs>328</Paragraphs>
  <Slides>59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Arimo Bold</vt:lpstr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e-commerce-pitch-deck.pptx</dc:title>
  <cp:lastModifiedBy>Eslam Ashraf</cp:lastModifiedBy>
  <cp:revision>2</cp:revision>
  <dcterms:created xsi:type="dcterms:W3CDTF">2006-08-16T00:00:00Z</dcterms:created>
  <dcterms:modified xsi:type="dcterms:W3CDTF">2025-05-22T22:34:08Z</dcterms:modified>
  <dc:identifier>DAGn7Ch1uO0</dc:identifier>
</cp:coreProperties>
</file>